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ice" charset="1" panose="00000500000000000000"/>
      <p:regular r:id="rId22"/>
    </p:embeddedFont>
    <p:embeddedFont>
      <p:font typeface="Lora" charset="1" panose="00000500000000000000"/>
      <p:regular r:id="rId23"/>
    </p:embeddedFont>
    <p:embeddedFont>
      <p:font typeface="Canva Sans Bold" charset="1" panose="020B0803030501040103"/>
      <p:regular r:id="rId26"/>
    </p:embeddedFont>
    <p:embeddedFont>
      <p:font typeface="Cormorant Garamond Bold Italics" charset="1" panose="00000800000000000000"/>
      <p:regular r:id="rId27"/>
    </p:embeddedFont>
    <p:embeddedFont>
      <p:font typeface="Alice Bold" charset="1" panose="00000500000000000000"/>
      <p:regular r:id="rId32"/>
    </p:embeddedFont>
    <p:embeddedFont>
      <p:font typeface="Quicksand Bold" charset="1" panose="00000000000000000000"/>
      <p:regular r:id="rId37"/>
    </p:embeddedFont>
    <p:embeddedFont>
      <p:font typeface="Quicksand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72750" y="0"/>
            <a:ext cx="7715250" cy="10287000"/>
          </a:xfrm>
          <a:custGeom>
            <a:avLst/>
            <a:gdLst/>
            <a:ahLst/>
            <a:cxnLst/>
            <a:rect r="r" b="b" t="t" l="l"/>
            <a:pathLst>
              <a:path h="10287000" w="771525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804758"/>
            <a:ext cx="9445526" cy="187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3"/>
              </a:lnSpc>
            </a:pPr>
            <a:r>
              <a:rPr lang="en-US" sz="600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Predictive Maintenance of CNC Milling Machine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397699"/>
            <a:ext cx="9445526" cy="47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499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Tool Wear Estimation using Multi-Sensor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379" y="6604652"/>
            <a:ext cx="7641621" cy="117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Team Members: Aneesha Deshmukh (221ME107)</a:t>
            </a:r>
          </a:p>
          <a:p>
            <a:pPr algn="ctr">
              <a:lnSpc>
                <a:spcPts val="3214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                      Naisha Kishore (221ME333)</a:t>
            </a:r>
          </a:p>
          <a:p>
            <a:pPr algn="ctr">
              <a:lnSpc>
                <a:spcPts val="3214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Minor Project, IT Dept NITK 2025-2026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03110" y="2705546"/>
            <a:ext cx="8178404" cy="1923306"/>
            <a:chOff x="0" y="0"/>
            <a:chExt cx="10904538" cy="25644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03110" y="2676971"/>
            <a:ext cx="8178404" cy="114300"/>
            <a:chOff x="0" y="0"/>
            <a:chExt cx="10904538" cy="15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85427" y="2398662"/>
            <a:ext cx="613768" cy="613767"/>
            <a:chOff x="0" y="0"/>
            <a:chExt cx="818357" cy="8183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03110" y="5140226"/>
            <a:ext cx="8178404" cy="1923306"/>
            <a:chOff x="0" y="0"/>
            <a:chExt cx="10904538" cy="25644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03110" y="5111651"/>
            <a:ext cx="8178404" cy="114300"/>
            <a:chOff x="0" y="0"/>
            <a:chExt cx="10904538" cy="15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185427" y="4833342"/>
            <a:ext cx="613768" cy="613768"/>
            <a:chOff x="0" y="0"/>
            <a:chExt cx="818357" cy="8183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03110" y="7574905"/>
            <a:ext cx="8178404" cy="1923306"/>
            <a:chOff x="0" y="0"/>
            <a:chExt cx="10904538" cy="25644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403110" y="7546330"/>
            <a:ext cx="8178404" cy="114300"/>
            <a:chOff x="0" y="0"/>
            <a:chExt cx="10904538" cy="152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185427" y="7268021"/>
            <a:ext cx="613768" cy="613767"/>
            <a:chOff x="0" y="0"/>
            <a:chExt cx="818357" cy="8183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2198040" y="6799783"/>
            <a:ext cx="5099121" cy="3212059"/>
          </a:xfrm>
          <a:custGeom>
            <a:avLst/>
            <a:gdLst/>
            <a:ahLst/>
            <a:cxnLst/>
            <a:rect r="r" b="b" t="t" l="l"/>
            <a:pathLst>
              <a:path h="3212059" w="5099121">
                <a:moveTo>
                  <a:pt x="0" y="0"/>
                </a:moveTo>
                <a:lnTo>
                  <a:pt x="5099121" y="0"/>
                </a:lnTo>
                <a:lnTo>
                  <a:pt x="5099121" y="3212059"/>
                </a:lnTo>
                <a:lnTo>
                  <a:pt x="0" y="321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9" r="0" b="-79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2552105"/>
            <a:ext cx="7437801" cy="4035007"/>
          </a:xfrm>
          <a:custGeom>
            <a:avLst/>
            <a:gdLst/>
            <a:ahLst/>
            <a:cxnLst/>
            <a:rect r="r" b="b" t="t" l="l"/>
            <a:pathLst>
              <a:path h="4035007" w="7437801">
                <a:moveTo>
                  <a:pt x="0" y="0"/>
                </a:moveTo>
                <a:lnTo>
                  <a:pt x="7437801" y="0"/>
                </a:lnTo>
                <a:lnTo>
                  <a:pt x="7437801" y="4035007"/>
                </a:lnTo>
                <a:lnTo>
                  <a:pt x="0" y="403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6012" y="524470"/>
            <a:ext cx="1584257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Model Performance: CNN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6012" y="1525340"/>
            <a:ext cx="16855976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 1D</a:t>
            </a: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convolutional neural network learned temporal representations from multi-channel spindle signals to predict flute wear, producing robust predictions and exporting results for dashboarding.</a:t>
            </a:r>
          </a:p>
          <a:p>
            <a:pPr algn="l">
              <a:lnSpc>
                <a:spcPts val="359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369529" y="2475905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36175" y="2983855"/>
            <a:ext cx="2557314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Stable Prediction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36175" y="3450729"/>
            <a:ext cx="7712274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</a:t>
            </a: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redicted wear curves followed the main trend of measured wear across cuts, confirming the model captures the dominant temporal wear pattern.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69529" y="4910584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6175" y="5495817"/>
            <a:ext cx="5069757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Representation Learning Benefit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36175" y="5962691"/>
            <a:ext cx="7712274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CNN </a:t>
            </a: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automatically learned hierarchical temporal features from raw signals (no manual feature engineering), improving predictive power compared to simpler baselines.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69529" y="7345264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36175" y="7853214"/>
            <a:ext cx="5801070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T</a:t>
            </a: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emporal &amp; Multi‑channel Learning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36175" y="8320088"/>
            <a:ext cx="7945339" cy="175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1D</a:t>
            </a: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convolutions and pooling capture short- and medium-term patterns across channels (force, vibration, AE). Adaptive pooling produces compact per-cut predictions for each flute.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6938" y="611188"/>
            <a:ext cx="8414146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39659" y="2131480"/>
            <a:ext cx="28575" cy="5332511"/>
            <a:chOff x="0" y="0"/>
            <a:chExt cx="38100" cy="71100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7109968"/>
            </a:xfrm>
            <a:custGeom>
              <a:avLst/>
              <a:gdLst/>
              <a:ahLst/>
              <a:cxnLst/>
              <a:rect r="r" b="b" t="t" l="l"/>
              <a:pathLst>
                <a:path h="710996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090918"/>
                  </a:lnTo>
                  <a:cubicBezTo>
                    <a:pt x="38100" y="7101460"/>
                    <a:pt x="29591" y="7109968"/>
                    <a:pt x="19050" y="7109968"/>
                  </a:cubicBezTo>
                  <a:cubicBezTo>
                    <a:pt x="8509" y="7109968"/>
                    <a:pt x="0" y="7101460"/>
                    <a:pt x="0" y="7090918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6938" y="2131480"/>
            <a:ext cx="8428435" cy="1504950"/>
            <a:chOff x="0" y="0"/>
            <a:chExt cx="11237913" cy="2006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37849" cy="2006600"/>
            </a:xfrm>
            <a:custGeom>
              <a:avLst/>
              <a:gdLst/>
              <a:ahLst/>
              <a:cxnLst/>
              <a:rect r="r" b="b" t="t" l="l"/>
              <a:pathLst>
                <a:path h="2006600" w="11237849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1196955" y="0"/>
                  </a:lnTo>
                  <a:cubicBezTo>
                    <a:pt x="11219562" y="0"/>
                    <a:pt x="11237849" y="18288"/>
                    <a:pt x="11237849" y="40894"/>
                  </a:cubicBezTo>
                  <a:lnTo>
                    <a:pt x="11237849" y="1965706"/>
                  </a:lnTo>
                  <a:cubicBezTo>
                    <a:pt x="11237849" y="1988312"/>
                    <a:pt x="11219562" y="2006600"/>
                    <a:pt x="11196955" y="2006600"/>
                  </a:cubicBezTo>
                  <a:lnTo>
                    <a:pt x="40894" y="2006600"/>
                  </a:lnTo>
                  <a:cubicBezTo>
                    <a:pt x="18288" y="2006600"/>
                    <a:pt x="0" y="1988312"/>
                    <a:pt x="0" y="1965706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711155" y="2307245"/>
            <a:ext cx="4009875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Framework Success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278" y="2692115"/>
            <a:ext cx="8019752" cy="8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Successfully developed a baseline data-driven framework for tool wear estimation using multi-sensor machining data.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39659" y="4435294"/>
            <a:ext cx="8428435" cy="1913781"/>
            <a:chOff x="0" y="0"/>
            <a:chExt cx="11237913" cy="25517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37976" cy="2551708"/>
            </a:xfrm>
            <a:custGeom>
              <a:avLst/>
              <a:gdLst/>
              <a:ahLst/>
              <a:cxnLst/>
              <a:rect r="r" b="b" t="t" l="l"/>
              <a:pathLst>
                <a:path h="2551708" w="11237976">
                  <a:moveTo>
                    <a:pt x="0" y="0"/>
                  </a:moveTo>
                  <a:lnTo>
                    <a:pt x="11237976" y="0"/>
                  </a:lnTo>
                  <a:lnTo>
                    <a:pt x="11237976" y="2551708"/>
                  </a:lnTo>
                  <a:lnTo>
                    <a:pt x="0" y="2551708"/>
                  </a:ln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44000" y="4611060"/>
            <a:ext cx="4384256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Feature Validation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995930"/>
            <a:ext cx="8019752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Engineered features provided informative representations of signal changes, proving more reliable than raw measurements alone.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39799" y="7072975"/>
            <a:ext cx="8428435" cy="2065623"/>
            <a:chOff x="0" y="0"/>
            <a:chExt cx="11237913" cy="27541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37849" cy="2754164"/>
            </a:xfrm>
            <a:custGeom>
              <a:avLst/>
              <a:gdLst/>
              <a:ahLst/>
              <a:cxnLst/>
              <a:rect r="r" b="b" t="t" l="l"/>
              <a:pathLst>
                <a:path h="2754164" w="11237849">
                  <a:moveTo>
                    <a:pt x="0" y="56129"/>
                  </a:moveTo>
                  <a:cubicBezTo>
                    <a:pt x="0" y="25101"/>
                    <a:pt x="18288" y="0"/>
                    <a:pt x="40894" y="0"/>
                  </a:cubicBezTo>
                  <a:lnTo>
                    <a:pt x="11196955" y="0"/>
                  </a:lnTo>
                  <a:cubicBezTo>
                    <a:pt x="11219562" y="0"/>
                    <a:pt x="11237849" y="25101"/>
                    <a:pt x="11237849" y="56129"/>
                  </a:cubicBezTo>
                  <a:lnTo>
                    <a:pt x="11237849" y="2698035"/>
                  </a:lnTo>
                  <a:cubicBezTo>
                    <a:pt x="11237849" y="2729063"/>
                    <a:pt x="11219562" y="2754164"/>
                    <a:pt x="11196955" y="2754164"/>
                  </a:cubicBezTo>
                  <a:lnTo>
                    <a:pt x="40894" y="2754164"/>
                  </a:lnTo>
                  <a:cubicBezTo>
                    <a:pt x="18288" y="2754164"/>
                    <a:pt x="0" y="2729063"/>
                    <a:pt x="0" y="2698035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207918" y="7248741"/>
            <a:ext cx="2555974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Interpretability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139" y="7633610"/>
            <a:ext cx="8019752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Lasso regression and CNN confirmed that influential features (Force RMS, AE Energy) align with physical machining phenomena (cutting resistance, micro-fracture activity).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7636" y="2145060"/>
            <a:ext cx="241697" cy="1416546"/>
            <a:chOff x="0" y="0"/>
            <a:chExt cx="322263" cy="18887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326" cy="1888744"/>
            </a:xfrm>
            <a:custGeom>
              <a:avLst/>
              <a:gdLst/>
              <a:ahLst/>
              <a:cxnLst/>
              <a:rect r="r" b="b" t="t" l="l"/>
              <a:pathLst>
                <a:path h="1888744" w="32232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273939" y="0"/>
                  </a:lnTo>
                  <a:cubicBezTo>
                    <a:pt x="300609" y="0"/>
                    <a:pt x="322326" y="21590"/>
                    <a:pt x="322326" y="48387"/>
                  </a:cubicBezTo>
                  <a:lnTo>
                    <a:pt x="322326" y="1840357"/>
                  </a:lnTo>
                  <a:cubicBezTo>
                    <a:pt x="322326" y="1867027"/>
                    <a:pt x="300736" y="1888744"/>
                    <a:pt x="273939" y="1888744"/>
                  </a:cubicBezTo>
                  <a:lnTo>
                    <a:pt x="48387" y="1888744"/>
                  </a:lnTo>
                  <a:cubicBezTo>
                    <a:pt x="21717" y="1888744"/>
                    <a:pt x="0" y="1867154"/>
                    <a:pt x="0" y="1840357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5939" y="1986409"/>
            <a:ext cx="725091" cy="725091"/>
            <a:chOff x="0" y="0"/>
            <a:chExt cx="966788" cy="966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6851" cy="966851"/>
            </a:xfrm>
            <a:custGeom>
              <a:avLst/>
              <a:gdLst/>
              <a:ahLst/>
              <a:cxnLst/>
              <a:rect r="r" b="b" t="t" l="l"/>
              <a:pathLst>
                <a:path h="966851" w="966851">
                  <a:moveTo>
                    <a:pt x="0" y="483362"/>
                  </a:moveTo>
                  <a:cubicBezTo>
                    <a:pt x="0" y="216408"/>
                    <a:pt x="216408" y="0"/>
                    <a:pt x="483362" y="0"/>
                  </a:cubicBezTo>
                  <a:cubicBezTo>
                    <a:pt x="750316" y="0"/>
                    <a:pt x="966851" y="216408"/>
                    <a:pt x="966851" y="483362"/>
                  </a:cubicBezTo>
                  <a:cubicBezTo>
                    <a:pt x="966851" y="750316"/>
                    <a:pt x="750316" y="966851"/>
                    <a:pt x="483362" y="966851"/>
                  </a:cubicBezTo>
                  <a:cubicBezTo>
                    <a:pt x="216408" y="966851"/>
                    <a:pt x="0" y="750316"/>
                    <a:pt x="0" y="483362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27211" y="2167681"/>
            <a:ext cx="362545" cy="362545"/>
          </a:xfrm>
          <a:custGeom>
            <a:avLst/>
            <a:gdLst/>
            <a:ahLst/>
            <a:cxnLst/>
            <a:rect r="r" b="b" t="t" l="l"/>
            <a:pathLst>
              <a:path h="362545" w="362545">
                <a:moveTo>
                  <a:pt x="0" y="0"/>
                </a:moveTo>
                <a:lnTo>
                  <a:pt x="362545" y="0"/>
                </a:lnTo>
                <a:lnTo>
                  <a:pt x="362545" y="362545"/>
                </a:lnTo>
                <a:lnTo>
                  <a:pt x="0" y="362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28" t="0" r="-5128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50181" y="4165998"/>
            <a:ext cx="241698" cy="1416546"/>
            <a:chOff x="0" y="0"/>
            <a:chExt cx="322263" cy="18887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326" cy="1888744"/>
            </a:xfrm>
            <a:custGeom>
              <a:avLst/>
              <a:gdLst/>
              <a:ahLst/>
              <a:cxnLst/>
              <a:rect r="r" b="b" t="t" l="l"/>
              <a:pathLst>
                <a:path h="1888744" w="32232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273939" y="0"/>
                  </a:lnTo>
                  <a:cubicBezTo>
                    <a:pt x="300609" y="0"/>
                    <a:pt x="322326" y="21590"/>
                    <a:pt x="322326" y="48387"/>
                  </a:cubicBezTo>
                  <a:lnTo>
                    <a:pt x="322326" y="1840357"/>
                  </a:lnTo>
                  <a:cubicBezTo>
                    <a:pt x="322326" y="1867027"/>
                    <a:pt x="300736" y="1888744"/>
                    <a:pt x="273939" y="1888744"/>
                  </a:cubicBezTo>
                  <a:lnTo>
                    <a:pt x="48387" y="1888744"/>
                  </a:lnTo>
                  <a:cubicBezTo>
                    <a:pt x="21717" y="1888744"/>
                    <a:pt x="0" y="1867154"/>
                    <a:pt x="0" y="1840357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08485" y="4007346"/>
            <a:ext cx="725091" cy="725091"/>
            <a:chOff x="0" y="0"/>
            <a:chExt cx="966788" cy="9667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6851" cy="966851"/>
            </a:xfrm>
            <a:custGeom>
              <a:avLst/>
              <a:gdLst/>
              <a:ahLst/>
              <a:cxnLst/>
              <a:rect r="r" b="b" t="t" l="l"/>
              <a:pathLst>
                <a:path h="966851" w="966851">
                  <a:moveTo>
                    <a:pt x="0" y="483362"/>
                  </a:moveTo>
                  <a:cubicBezTo>
                    <a:pt x="0" y="216408"/>
                    <a:pt x="216408" y="0"/>
                    <a:pt x="483362" y="0"/>
                  </a:cubicBezTo>
                  <a:cubicBezTo>
                    <a:pt x="750316" y="0"/>
                    <a:pt x="966851" y="216408"/>
                    <a:pt x="966851" y="483362"/>
                  </a:cubicBezTo>
                  <a:cubicBezTo>
                    <a:pt x="966851" y="750316"/>
                    <a:pt x="750316" y="966851"/>
                    <a:pt x="483362" y="966851"/>
                  </a:cubicBezTo>
                  <a:cubicBezTo>
                    <a:pt x="216408" y="966851"/>
                    <a:pt x="0" y="750316"/>
                    <a:pt x="0" y="483362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1389757" y="4188619"/>
            <a:ext cx="362545" cy="362545"/>
          </a:xfrm>
          <a:custGeom>
            <a:avLst/>
            <a:gdLst/>
            <a:ahLst/>
            <a:cxnLst/>
            <a:rect r="r" b="b" t="t" l="l"/>
            <a:pathLst>
              <a:path h="362545" w="362545">
                <a:moveTo>
                  <a:pt x="0" y="0"/>
                </a:moveTo>
                <a:lnTo>
                  <a:pt x="362546" y="0"/>
                </a:lnTo>
                <a:lnTo>
                  <a:pt x="362546" y="362545"/>
                </a:lnTo>
                <a:lnTo>
                  <a:pt x="0" y="362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256" r="0" b="-10256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12726" y="6186934"/>
            <a:ext cx="241698" cy="1416546"/>
            <a:chOff x="0" y="0"/>
            <a:chExt cx="322263" cy="18887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2326" cy="1888744"/>
            </a:xfrm>
            <a:custGeom>
              <a:avLst/>
              <a:gdLst/>
              <a:ahLst/>
              <a:cxnLst/>
              <a:rect r="r" b="b" t="t" l="l"/>
              <a:pathLst>
                <a:path h="1888744" w="32232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273939" y="0"/>
                  </a:lnTo>
                  <a:cubicBezTo>
                    <a:pt x="300609" y="0"/>
                    <a:pt x="322326" y="21590"/>
                    <a:pt x="322326" y="48387"/>
                  </a:cubicBezTo>
                  <a:lnTo>
                    <a:pt x="322326" y="1840357"/>
                  </a:lnTo>
                  <a:cubicBezTo>
                    <a:pt x="322326" y="1867027"/>
                    <a:pt x="300736" y="1888744"/>
                    <a:pt x="273939" y="1888744"/>
                  </a:cubicBezTo>
                  <a:lnTo>
                    <a:pt x="48387" y="1888744"/>
                  </a:lnTo>
                  <a:cubicBezTo>
                    <a:pt x="21717" y="1888744"/>
                    <a:pt x="0" y="1867154"/>
                    <a:pt x="0" y="1840357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71030" y="6028284"/>
            <a:ext cx="725091" cy="725091"/>
            <a:chOff x="0" y="0"/>
            <a:chExt cx="966788" cy="9667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6851" cy="966851"/>
            </a:xfrm>
            <a:custGeom>
              <a:avLst/>
              <a:gdLst/>
              <a:ahLst/>
              <a:cxnLst/>
              <a:rect r="r" b="b" t="t" l="l"/>
              <a:pathLst>
                <a:path h="966851" w="966851">
                  <a:moveTo>
                    <a:pt x="0" y="483362"/>
                  </a:moveTo>
                  <a:cubicBezTo>
                    <a:pt x="0" y="216408"/>
                    <a:pt x="216408" y="0"/>
                    <a:pt x="483362" y="0"/>
                  </a:cubicBezTo>
                  <a:cubicBezTo>
                    <a:pt x="750316" y="0"/>
                    <a:pt x="966851" y="216408"/>
                    <a:pt x="966851" y="483362"/>
                  </a:cubicBezTo>
                  <a:cubicBezTo>
                    <a:pt x="966851" y="750316"/>
                    <a:pt x="750316" y="966851"/>
                    <a:pt x="483362" y="966851"/>
                  </a:cubicBezTo>
                  <a:cubicBezTo>
                    <a:pt x="216408" y="966851"/>
                    <a:pt x="0" y="750316"/>
                    <a:pt x="0" y="483362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752302" y="6209556"/>
            <a:ext cx="362545" cy="362545"/>
          </a:xfrm>
          <a:custGeom>
            <a:avLst/>
            <a:gdLst/>
            <a:ahLst/>
            <a:cxnLst/>
            <a:rect r="r" b="b" t="t" l="l"/>
            <a:pathLst>
              <a:path h="362545" w="362545">
                <a:moveTo>
                  <a:pt x="0" y="0"/>
                </a:moveTo>
                <a:lnTo>
                  <a:pt x="362545" y="0"/>
                </a:lnTo>
                <a:lnTo>
                  <a:pt x="362545" y="362545"/>
                </a:lnTo>
                <a:lnTo>
                  <a:pt x="0" y="3625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410" r="0" b="-641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175272" y="8207871"/>
            <a:ext cx="241698" cy="1416546"/>
            <a:chOff x="0" y="0"/>
            <a:chExt cx="322263" cy="18887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2326" cy="1888744"/>
            </a:xfrm>
            <a:custGeom>
              <a:avLst/>
              <a:gdLst/>
              <a:ahLst/>
              <a:cxnLst/>
              <a:rect r="r" b="b" t="t" l="l"/>
              <a:pathLst>
                <a:path h="1888744" w="322326">
                  <a:moveTo>
                    <a:pt x="0" y="48387"/>
                  </a:moveTo>
                  <a:cubicBezTo>
                    <a:pt x="0" y="21590"/>
                    <a:pt x="21590" y="0"/>
                    <a:pt x="48387" y="0"/>
                  </a:cubicBezTo>
                  <a:lnTo>
                    <a:pt x="273939" y="0"/>
                  </a:lnTo>
                  <a:cubicBezTo>
                    <a:pt x="300609" y="0"/>
                    <a:pt x="322326" y="21590"/>
                    <a:pt x="322326" y="48387"/>
                  </a:cubicBezTo>
                  <a:lnTo>
                    <a:pt x="322326" y="1840357"/>
                  </a:lnTo>
                  <a:cubicBezTo>
                    <a:pt x="322326" y="1867027"/>
                    <a:pt x="300736" y="1888744"/>
                    <a:pt x="273939" y="1888744"/>
                  </a:cubicBezTo>
                  <a:lnTo>
                    <a:pt x="48387" y="1888744"/>
                  </a:lnTo>
                  <a:cubicBezTo>
                    <a:pt x="21717" y="1888744"/>
                    <a:pt x="0" y="1867154"/>
                    <a:pt x="0" y="1840357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933575" y="8049220"/>
            <a:ext cx="725091" cy="725091"/>
            <a:chOff x="0" y="0"/>
            <a:chExt cx="966788" cy="9667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6851" cy="966851"/>
            </a:xfrm>
            <a:custGeom>
              <a:avLst/>
              <a:gdLst/>
              <a:ahLst/>
              <a:cxnLst/>
              <a:rect r="r" b="b" t="t" l="l"/>
              <a:pathLst>
                <a:path h="966851" w="966851">
                  <a:moveTo>
                    <a:pt x="0" y="483362"/>
                  </a:moveTo>
                  <a:cubicBezTo>
                    <a:pt x="0" y="216408"/>
                    <a:pt x="216408" y="0"/>
                    <a:pt x="483362" y="0"/>
                  </a:cubicBezTo>
                  <a:cubicBezTo>
                    <a:pt x="750316" y="0"/>
                    <a:pt x="966851" y="216408"/>
                    <a:pt x="966851" y="483362"/>
                  </a:cubicBezTo>
                  <a:cubicBezTo>
                    <a:pt x="966851" y="750316"/>
                    <a:pt x="750316" y="966851"/>
                    <a:pt x="483362" y="966851"/>
                  </a:cubicBezTo>
                  <a:cubicBezTo>
                    <a:pt x="216408" y="966851"/>
                    <a:pt x="0" y="750316"/>
                    <a:pt x="0" y="483362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2114848" y="8230492"/>
            <a:ext cx="362545" cy="362545"/>
          </a:xfrm>
          <a:custGeom>
            <a:avLst/>
            <a:gdLst/>
            <a:ahLst/>
            <a:cxnLst/>
            <a:rect r="r" b="b" t="t" l="l"/>
            <a:pathLst>
              <a:path h="362545" w="362545">
                <a:moveTo>
                  <a:pt x="0" y="0"/>
                </a:moveTo>
                <a:lnTo>
                  <a:pt x="362544" y="0"/>
                </a:lnTo>
                <a:lnTo>
                  <a:pt x="362544" y="362545"/>
                </a:lnTo>
                <a:lnTo>
                  <a:pt x="0" y="362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5384" t="0" r="-15384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46011" y="2304197"/>
            <a:ext cx="7218164" cy="6073596"/>
          </a:xfrm>
          <a:custGeom>
            <a:avLst/>
            <a:gdLst/>
            <a:ahLst/>
            <a:cxnLst/>
            <a:rect r="r" b="b" t="t" l="l"/>
            <a:pathLst>
              <a:path h="6073596" w="7218164">
                <a:moveTo>
                  <a:pt x="0" y="0"/>
                </a:moveTo>
                <a:lnTo>
                  <a:pt x="7218164" y="0"/>
                </a:lnTo>
                <a:lnTo>
                  <a:pt x="7218164" y="6073596"/>
                </a:lnTo>
                <a:lnTo>
                  <a:pt x="0" y="6073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45939" y="636091"/>
            <a:ext cx="8517228" cy="75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Future Work &amp; Expansion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12726" y="2005161"/>
            <a:ext cx="3746451" cy="39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Advanced ML Models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12726" y="2461021"/>
            <a:ext cx="8771335" cy="85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Explore ensemble methods to capture nonlinear relationships for improved accuracy.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75273" y="4026099"/>
            <a:ext cx="4023121" cy="39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Real-Time Monitoring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75272" y="4481959"/>
            <a:ext cx="8408789" cy="85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Implement streaming data pipelines and sliding-window feature extraction to support online prediction during machining.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37817" y="6047035"/>
            <a:ext cx="3841849" cy="39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Model Generalization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37817" y="6502896"/>
            <a:ext cx="8046244" cy="85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Expand the dataset to include different tool types, materials, and cutting conditions.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00362" y="8067972"/>
            <a:ext cx="4966921" cy="39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Signal Processing Techniques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00362" y="8523834"/>
            <a:ext cx="7683699" cy="85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Evaluate additional techniques like wavelet features or envelope analysis for more sensitive wear indicators.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6516" y="914400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6516" y="2612383"/>
            <a:ext cx="17094968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[1]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Jones, Tanner, and Yang Cao. "Tool wear prediction based on multisensor data fusion and machine learning." The International Journal of Advanced Manufacturing Technology (2025): 1-13. 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[2]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Xu, Xingwei, et al. "Deep learning-based tool wear prediction and its application for machining process using multi-scale feature fusion and channel attention mechanism." Measurement 177 (2021): 109254. 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[3]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Huang, Qingqing, et al. "Tool wear prediction based on a multi-scale convolutional neural network with attention fusion." Information 13.10 (2022): 504.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[4]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Serradilla, Oscar, et al. "Deep learning models for predictive maintenance: a survey, comparison, challenges and prospects." Applied Intelligence 52.10 (2022): 10934-10964.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[5] 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Khan, Uzair, et al. "A Comprehensive Survey on Deep Learning-based Predictive Maintenance." ACM Transactions on Embedded Computing Systems (2025).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[6]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Duan, Jian, et al. "MS-SSPCANet: A powerful deep learning framework for tool wear prediction." Robotics and Computer-Integrated Manufacturing 78 (2022): 102391.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[7]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Liu, Xianli, et al. "An approach for tool wear prediction using customized DenseNet and GRU integrated model based on multi-sensor feature fusion." Journal of Intelligent Manufacturing 34.2 (2023): 885-902</a:t>
            </a:r>
            <a:r>
              <a:rPr lang="en-US" sz="2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5122" y="728067"/>
            <a:ext cx="1083933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Introduction &amp; 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122" y="2304753"/>
            <a:ext cx="5542509" cy="55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Why Predictive Maintenance?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123" y="3048595"/>
            <a:ext cx="8679805" cy="142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Tool wear is critical in CNC milling, affecting product quality, efficiency, and machine downtime. Traditional monitoring is often inaccurate or inefficient.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123" y="4636443"/>
            <a:ext cx="8679805" cy="97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rise of Industry 4.0 and IoT sensing allows for continuous, precise monitoring using data analytics.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122" y="5863679"/>
            <a:ext cx="4179391" cy="55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123" y="6607522"/>
            <a:ext cx="8679805" cy="142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Raw sensor signals are noisy and high-dimensional. The challenge is transforming multi-sensor data into meaningful features and building a stable regression model to estimate tool wear.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55590" y="1397442"/>
            <a:ext cx="8432410" cy="8432410"/>
            <a:chOff x="0" y="0"/>
            <a:chExt cx="9303940" cy="930394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303893" cy="9303893"/>
            </a:xfrm>
            <a:custGeom>
              <a:avLst/>
              <a:gdLst/>
              <a:ahLst/>
              <a:cxnLst/>
              <a:rect r="r" b="b" t="t" l="l"/>
              <a:pathLst>
                <a:path h="9303893" w="9303893">
                  <a:moveTo>
                    <a:pt x="0" y="0"/>
                  </a:moveTo>
                  <a:lnTo>
                    <a:pt x="9303893" y="0"/>
                  </a:lnTo>
                  <a:lnTo>
                    <a:pt x="9303893" y="9303893"/>
                  </a:lnTo>
                  <a:lnTo>
                    <a:pt x="0" y="930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465785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Project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947369"/>
            <a:ext cx="5245447" cy="850552"/>
            <a:chOff x="0" y="0"/>
            <a:chExt cx="6993930" cy="1134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99389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6426835" y="0"/>
                  </a:lnTo>
                  <a:cubicBezTo>
                    <a:pt x="6740017" y="0"/>
                    <a:pt x="6993890" y="253873"/>
                    <a:pt x="6993890" y="567055"/>
                  </a:cubicBezTo>
                  <a:cubicBezTo>
                    <a:pt x="6993890" y="880237"/>
                    <a:pt x="6740017" y="1134110"/>
                    <a:pt x="6426835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402360" y="4159895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2" y="0"/>
                </a:lnTo>
                <a:lnTo>
                  <a:pt x="425202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11" r="0" b="-111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5755" y="5052864"/>
            <a:ext cx="46784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Exploratory Data Analysis (EDA)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5" y="6051649"/>
            <a:ext cx="46784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Identify trends, correlations, and wear-related signal patterns in the machining sensor dataset.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21202" y="3947369"/>
            <a:ext cx="5245447" cy="850552"/>
            <a:chOff x="0" y="0"/>
            <a:chExt cx="6993930" cy="1134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938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99389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6426835" y="0"/>
                  </a:lnTo>
                  <a:cubicBezTo>
                    <a:pt x="6740017" y="0"/>
                    <a:pt x="6993890" y="253873"/>
                    <a:pt x="6993890" y="567055"/>
                  </a:cubicBezTo>
                  <a:cubicBezTo>
                    <a:pt x="6993890" y="880237"/>
                    <a:pt x="6740017" y="1134110"/>
                    <a:pt x="6426835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8931325" y="4159895"/>
            <a:ext cx="425202" cy="425203"/>
          </a:xfrm>
          <a:custGeom>
            <a:avLst/>
            <a:gdLst/>
            <a:ahLst/>
            <a:cxnLst/>
            <a:rect r="r" b="b" t="t" l="l"/>
            <a:pathLst>
              <a:path h="425203" w="425202">
                <a:moveTo>
                  <a:pt x="0" y="0"/>
                </a:moveTo>
                <a:lnTo>
                  <a:pt x="425203" y="0"/>
                </a:lnTo>
                <a:lnTo>
                  <a:pt x="425203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04720" y="505286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Feature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4720" y="5608736"/>
            <a:ext cx="467841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Preprocess and extract informative statistical, temporal, and spectral features from force, vibration, and acoustic emission signals.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0166" y="3947369"/>
            <a:ext cx="5245447" cy="850552"/>
            <a:chOff x="0" y="0"/>
            <a:chExt cx="699393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3890" cy="1134110"/>
            </a:xfrm>
            <a:custGeom>
              <a:avLst/>
              <a:gdLst/>
              <a:ahLst/>
              <a:cxnLst/>
              <a:rect r="r" b="b" t="t" l="l"/>
              <a:pathLst>
                <a:path h="1134110" w="699389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lnTo>
                    <a:pt x="6426835" y="0"/>
                  </a:lnTo>
                  <a:cubicBezTo>
                    <a:pt x="6740017" y="0"/>
                    <a:pt x="6993890" y="253873"/>
                    <a:pt x="6993890" y="567055"/>
                  </a:cubicBezTo>
                  <a:cubicBezTo>
                    <a:pt x="6993890" y="880237"/>
                    <a:pt x="6740017" y="1134110"/>
                    <a:pt x="6426835" y="1134110"/>
                  </a:cubicBezTo>
                  <a:lnTo>
                    <a:pt x="567055" y="1134110"/>
                  </a:ln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4460290" y="4159895"/>
            <a:ext cx="425203" cy="425203"/>
          </a:xfrm>
          <a:custGeom>
            <a:avLst/>
            <a:gdLst/>
            <a:ahLst/>
            <a:cxnLst/>
            <a:rect r="r" b="b" t="t" l="l"/>
            <a:pathLst>
              <a:path h="425203" w="425203">
                <a:moveTo>
                  <a:pt x="0" y="0"/>
                </a:moveTo>
                <a:lnTo>
                  <a:pt x="425203" y="0"/>
                </a:lnTo>
                <a:lnTo>
                  <a:pt x="425203" y="425203"/>
                </a:lnTo>
                <a:lnTo>
                  <a:pt x="0" y="425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444" r="0" b="-444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333685" y="505286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Model Development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33685" y="5608736"/>
            <a:ext cx="467841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Develop and evaluate a baseline regression model (regularized linear regression) to estimate tool wear from the engineered features.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92468" y="1199467"/>
          <a:ext cx="17873022" cy="8804354"/>
        </p:xfrm>
        <a:graphic>
          <a:graphicData uri="http://schemas.openxmlformats.org/drawingml/2006/table">
            <a:tbl>
              <a:tblPr/>
              <a:tblGrid>
                <a:gridCol w="5084281"/>
                <a:gridCol w="3202057"/>
                <a:gridCol w="5060009"/>
                <a:gridCol w="4526675"/>
              </a:tblGrid>
              <a:tr h="702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21"/>
                        </a:lnSpc>
                        <a:defRPr/>
                      </a:pPr>
                      <a:r>
                        <a:rPr lang="en-US" sz="208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Title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21"/>
                        </a:lnSpc>
                        <a:defRPr/>
                      </a:pPr>
                      <a:r>
                        <a:rPr lang="en-US" sz="208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Author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21"/>
                        </a:lnSpc>
                        <a:defRPr/>
                      </a:pPr>
                      <a:r>
                        <a:rPr lang="en-US" sz="208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Work done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21"/>
                        </a:lnSpc>
                        <a:defRPr/>
                      </a:pPr>
                      <a:r>
                        <a:rPr lang="en-US" sz="208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Limitations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7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Tool wear prediction based on multisensor data fusion and machine learning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Jones, T. &amp; Cao, Y. (2025)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Collected force, vibration, AE data from CNC milling; extracted 28 statistical features; used three-level data fusion (raw, feature, decision); trained RF, XGBoost; best result with  (RF+XGBoost) achieving  RMSE ≈ 58 µm.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Requires manual feature engineering; not fully end-to-end; ensemble is computationally heavier for deployment in real-time.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7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Deep learning-based tool wear prediction using multi-scale feature fusion 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Xu, X. et al. (2022)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Proposed multi-scale CNN with channel attention mechanism for learning features from multi-sensor signals; improved accuracy by capturing tool wear patterns at multiple scales.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Increased network complexity; computationally more expensive for real-time use.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72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Tool Wear Prediction Based on Multi-Scale CNN with Attention Fusion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Huang, Q. et al. (2021)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Developed multi-scale CNN with attention-based feature fusion for tool wear regression; showed that combining multi-resolution feature maps improves prediction robustness.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Performance sensitive to kernel size choices; may overfit on small datasets without regularization.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09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Survey: Deep Learning Models for Predictive Maintenance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Serradilla / Zugasti et al. (2020)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Reviewed CNN, RNN, Autoencoder, VAE-based approaches for predictive maintenance tasks, highlighting benefits of multimodal fusion and hybrid models.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65"/>
                        </a:lnSpc>
                        <a:defRPr/>
                      </a:pPr>
                      <a:r>
                        <a:rPr lang="en-US" sz="168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Mostly descriptive; no experimental results; does not give direct implementation details.</a:t>
                      </a:r>
                      <a:endParaRPr lang="en-US" sz="1100"/>
                    </a:p>
                  </a:txBody>
                  <a:tcPr marL="43730" marR="43730" marT="43730" marB="43730" anchor="ctr">
                    <a:lnL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31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92468" y="114252"/>
            <a:ext cx="80481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Survey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93967" y="2178695"/>
            <a:ext cx="1194346" cy="1758554"/>
            <a:chOff x="0" y="0"/>
            <a:chExt cx="1592462" cy="234473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592453" cy="2344801"/>
            </a:xfrm>
            <a:custGeom>
              <a:avLst/>
              <a:gdLst/>
              <a:ahLst/>
              <a:cxnLst/>
              <a:rect r="r" b="b" t="t" l="l"/>
              <a:pathLst>
                <a:path h="2344801" w="1592453">
                  <a:moveTo>
                    <a:pt x="0" y="0"/>
                  </a:moveTo>
                  <a:lnTo>
                    <a:pt x="1592453" y="0"/>
                  </a:lnTo>
                  <a:lnTo>
                    <a:pt x="1592453" y="2344801"/>
                  </a:lnTo>
                  <a:lnTo>
                    <a:pt x="0" y="234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58" r="0" b="-25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693967" y="3937248"/>
            <a:ext cx="1194346" cy="1758554"/>
            <a:chOff x="0" y="0"/>
            <a:chExt cx="1592462" cy="234473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92453" cy="2344801"/>
            </a:xfrm>
            <a:custGeom>
              <a:avLst/>
              <a:gdLst/>
              <a:ahLst/>
              <a:cxnLst/>
              <a:rect r="r" b="b" t="t" l="l"/>
              <a:pathLst>
                <a:path h="2344801" w="1592453">
                  <a:moveTo>
                    <a:pt x="0" y="0"/>
                  </a:moveTo>
                  <a:lnTo>
                    <a:pt x="1592453" y="0"/>
                  </a:lnTo>
                  <a:lnTo>
                    <a:pt x="1592453" y="2344801"/>
                  </a:lnTo>
                  <a:lnTo>
                    <a:pt x="0" y="234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8" r="0" b="-25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693967" y="5695801"/>
            <a:ext cx="1194346" cy="1758554"/>
            <a:chOff x="0" y="0"/>
            <a:chExt cx="1592462" cy="234473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592453" cy="2344801"/>
            </a:xfrm>
            <a:custGeom>
              <a:avLst/>
              <a:gdLst/>
              <a:ahLst/>
              <a:cxnLst/>
              <a:rect r="r" b="b" t="t" l="l"/>
              <a:pathLst>
                <a:path h="2344801" w="1592453">
                  <a:moveTo>
                    <a:pt x="0" y="0"/>
                  </a:moveTo>
                  <a:lnTo>
                    <a:pt x="1592453" y="0"/>
                  </a:lnTo>
                  <a:lnTo>
                    <a:pt x="1592453" y="2344801"/>
                  </a:lnTo>
                  <a:lnTo>
                    <a:pt x="0" y="234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8" r="0" b="-255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693967" y="7454354"/>
            <a:ext cx="1194346" cy="1758554"/>
            <a:chOff x="0" y="0"/>
            <a:chExt cx="1592462" cy="234473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592453" cy="2344801"/>
            </a:xfrm>
            <a:custGeom>
              <a:avLst/>
              <a:gdLst/>
              <a:ahLst/>
              <a:cxnLst/>
              <a:rect r="r" b="b" t="t" l="l"/>
              <a:pathLst>
                <a:path h="2344801" w="1592453">
                  <a:moveTo>
                    <a:pt x="0" y="0"/>
                  </a:moveTo>
                  <a:lnTo>
                    <a:pt x="1592453" y="0"/>
                  </a:lnTo>
                  <a:lnTo>
                    <a:pt x="1592453" y="2344801"/>
                  </a:lnTo>
                  <a:lnTo>
                    <a:pt x="0" y="2344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58" r="0" b="-255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7179763" cy="10287000"/>
          </a:xfrm>
          <a:custGeom>
            <a:avLst/>
            <a:gdLst/>
            <a:ahLst/>
            <a:cxnLst/>
            <a:rect r="r" b="b" t="t" l="l"/>
            <a:pathLst>
              <a:path h="10287000" w="7179763">
                <a:moveTo>
                  <a:pt x="0" y="0"/>
                </a:moveTo>
                <a:lnTo>
                  <a:pt x="7179763" y="0"/>
                </a:lnTo>
                <a:lnTo>
                  <a:pt x="71797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585" t="0" r="-3751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93968" y="1035844"/>
            <a:ext cx="9758065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Methodology: Data to Prediction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27182" y="2398514"/>
            <a:ext cx="2985939" cy="39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Data Collection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27182" y="2857797"/>
            <a:ext cx="8324850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Multimodal measurements (force, vibration, AE) from CNC machine. Tool wear values used as the target variable.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27182" y="4157068"/>
            <a:ext cx="2985939" cy="39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EDA &amp; Understanding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27182" y="4616351"/>
            <a:ext cx="8324850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Computed summary statistics, visualized temporal trends, and performed correlation analysis to identify wear-sensitive channels.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27182" y="5915620"/>
            <a:ext cx="2985939" cy="39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Feature Engineering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27182" y="6374904"/>
            <a:ext cx="8324850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Extracted time-domain, frequency-domain, and acoustic emission features to convert raw signals into meaningful descriptors.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7182" y="7674174"/>
            <a:ext cx="2985939" cy="39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Model Development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27182" y="8133458"/>
            <a:ext cx="8324850" cy="84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Lasso Regression used for prediction. Evaluated performance using MAE/RMSE and analyzed coefficients for interpretability.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606897"/>
            <a:ext cx="11216292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Feature Engineering Categories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02756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Three categories of features were extracted to capture statistical behavior, frequency composition, and acoustic characteristics related to tool wear.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739879"/>
            <a:ext cx="5245447" cy="3911501"/>
            <a:chOff x="0" y="0"/>
            <a:chExt cx="6993930" cy="52153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5215382"/>
            </a:xfrm>
            <a:custGeom>
              <a:avLst/>
              <a:gdLst/>
              <a:ahLst/>
              <a:cxnLst/>
              <a:rect r="r" b="b" t="t" l="l"/>
              <a:pathLst>
                <a:path h="5215382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971542"/>
                  </a:lnTo>
                  <a:cubicBezTo>
                    <a:pt x="6993890" y="5106162"/>
                    <a:pt x="6884670" y="5215382"/>
                    <a:pt x="6750050" y="5215382"/>
                  </a:cubicBezTo>
                  <a:lnTo>
                    <a:pt x="243840" y="5215382"/>
                  </a:lnTo>
                  <a:cubicBezTo>
                    <a:pt x="109220" y="5215382"/>
                    <a:pt x="0" y="5106162"/>
                    <a:pt x="0" y="4971542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2238" y="4701779"/>
            <a:ext cx="5245447" cy="152400"/>
            <a:chOff x="0" y="0"/>
            <a:chExt cx="6993930" cy="20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89610" y="4314676"/>
            <a:ext cx="850552" cy="850552"/>
            <a:chOff x="0" y="0"/>
            <a:chExt cx="1134070" cy="1134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3444701" y="4569767"/>
            <a:ext cx="340221" cy="340221"/>
          </a:xfrm>
          <a:custGeom>
            <a:avLst/>
            <a:gdLst/>
            <a:ahLst/>
            <a:cxnLst/>
            <a:rect r="r" b="b" t="t" l="l"/>
            <a:pathLst>
              <a:path h="340221" w="340221">
                <a:moveTo>
                  <a:pt x="0" y="0"/>
                </a:moveTo>
                <a:lnTo>
                  <a:pt x="340221" y="0"/>
                </a:lnTo>
                <a:lnTo>
                  <a:pt x="340221" y="340222"/>
                </a:lnTo>
                <a:lnTo>
                  <a:pt x="0" y="340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166" t="0" r="-416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3855" y="5420022"/>
            <a:ext cx="3853606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Time-Domain Statistical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3855" y="5975896"/>
            <a:ext cx="460221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Metrics like mean, RMS, standard deviation, skewness, and kurtosis summarize signal energy and shape over time.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21202" y="4739879"/>
            <a:ext cx="5245447" cy="3911501"/>
            <a:chOff x="0" y="0"/>
            <a:chExt cx="6993930" cy="52153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93890" cy="5215382"/>
            </a:xfrm>
            <a:custGeom>
              <a:avLst/>
              <a:gdLst/>
              <a:ahLst/>
              <a:cxnLst/>
              <a:rect r="r" b="b" t="t" l="l"/>
              <a:pathLst>
                <a:path h="5215382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971542"/>
                  </a:lnTo>
                  <a:cubicBezTo>
                    <a:pt x="6993890" y="5106162"/>
                    <a:pt x="6884670" y="5215382"/>
                    <a:pt x="6750050" y="5215382"/>
                  </a:cubicBezTo>
                  <a:lnTo>
                    <a:pt x="243840" y="5215382"/>
                  </a:lnTo>
                  <a:cubicBezTo>
                    <a:pt x="109220" y="5215382"/>
                    <a:pt x="0" y="5106162"/>
                    <a:pt x="0" y="4971542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521202" y="4701779"/>
            <a:ext cx="5245447" cy="152400"/>
            <a:chOff x="0" y="0"/>
            <a:chExt cx="6993930" cy="203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718575" y="4314676"/>
            <a:ext cx="850552" cy="850552"/>
            <a:chOff x="0" y="0"/>
            <a:chExt cx="1134070" cy="11340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8973666" y="4569767"/>
            <a:ext cx="340221" cy="340221"/>
          </a:xfrm>
          <a:custGeom>
            <a:avLst/>
            <a:gdLst/>
            <a:ahLst/>
            <a:cxnLst/>
            <a:rect r="r" b="b" t="t" l="l"/>
            <a:pathLst>
              <a:path h="340221" w="340221">
                <a:moveTo>
                  <a:pt x="0" y="0"/>
                </a:moveTo>
                <a:lnTo>
                  <a:pt x="340222" y="0"/>
                </a:lnTo>
                <a:lnTo>
                  <a:pt x="340222" y="340222"/>
                </a:lnTo>
                <a:lnTo>
                  <a:pt x="0" y="340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8055" t="0" r="-18055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42820" y="5420022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Frequency-Domain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2820" y="5975896"/>
            <a:ext cx="460221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Quantify energy distribution using FFT (e.g., dominant frequency, spectral centroid). Captures high-frequency components from chatter.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50166" y="4739879"/>
            <a:ext cx="5245447" cy="3911501"/>
            <a:chOff x="0" y="0"/>
            <a:chExt cx="6993930" cy="52153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3890" cy="5215382"/>
            </a:xfrm>
            <a:custGeom>
              <a:avLst/>
              <a:gdLst/>
              <a:ahLst/>
              <a:cxnLst/>
              <a:rect r="r" b="b" t="t" l="l"/>
              <a:pathLst>
                <a:path h="5215382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971542"/>
                  </a:lnTo>
                  <a:cubicBezTo>
                    <a:pt x="6993890" y="5106162"/>
                    <a:pt x="6884670" y="5215382"/>
                    <a:pt x="6750050" y="5215382"/>
                  </a:cubicBezTo>
                  <a:lnTo>
                    <a:pt x="243840" y="5215382"/>
                  </a:lnTo>
                  <a:cubicBezTo>
                    <a:pt x="109220" y="5215382"/>
                    <a:pt x="0" y="5106162"/>
                    <a:pt x="0" y="4971542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50166" y="4701779"/>
            <a:ext cx="5245447" cy="152400"/>
            <a:chOff x="0" y="0"/>
            <a:chExt cx="6993930" cy="203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247540" y="4314676"/>
            <a:ext cx="850553" cy="850552"/>
            <a:chOff x="0" y="0"/>
            <a:chExt cx="1134070" cy="11340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4502631" y="4569767"/>
            <a:ext cx="340221" cy="340221"/>
          </a:xfrm>
          <a:custGeom>
            <a:avLst/>
            <a:gdLst/>
            <a:ahLst/>
            <a:cxnLst/>
            <a:rect r="r" b="b" t="t" l="l"/>
            <a:pathLst>
              <a:path h="340221" w="340221">
                <a:moveTo>
                  <a:pt x="0" y="0"/>
                </a:moveTo>
                <a:lnTo>
                  <a:pt x="340221" y="0"/>
                </a:lnTo>
                <a:lnTo>
                  <a:pt x="340221" y="340222"/>
                </a:lnTo>
                <a:lnTo>
                  <a:pt x="0" y="340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499" r="0" b="-12499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371784" y="5420022"/>
            <a:ext cx="3586162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Acoustic Emission (AE)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71784" y="5975896"/>
            <a:ext cx="460221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Captures transient events like micro-fractures and cutting instabilities. Features include burst count, RMS, and AE energy.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1550" y="725240"/>
            <a:ext cx="11400644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Results: Sensor Signal Behavior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" y="2100114"/>
            <a:ext cx="16344900" cy="41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EDA confirmed that sensor channels carry measurable signatures of wear progression.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550" y="3200697"/>
            <a:ext cx="3470225" cy="45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Force Signals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550" y="3845421"/>
            <a:ext cx="7833866" cy="86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Exhibited increasing mean and peak values as the tool deteriorated, indicating greater cutting resistance.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3402" y="5080248"/>
            <a:ext cx="7833866" cy="4178052"/>
            <a:chOff x="0" y="0"/>
            <a:chExt cx="10445155" cy="557073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445115" cy="5570728"/>
            </a:xfrm>
            <a:custGeom>
              <a:avLst/>
              <a:gdLst/>
              <a:ahLst/>
              <a:cxnLst/>
              <a:rect r="r" b="b" t="t" l="l"/>
              <a:pathLst>
                <a:path h="5570728" w="10445115">
                  <a:moveTo>
                    <a:pt x="0" y="0"/>
                  </a:moveTo>
                  <a:lnTo>
                    <a:pt x="10445115" y="0"/>
                  </a:lnTo>
                  <a:lnTo>
                    <a:pt x="10445115" y="5570728"/>
                  </a:lnTo>
                  <a:lnTo>
                    <a:pt x="0" y="5570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8" r="0" b="-6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492109" y="3200697"/>
            <a:ext cx="3533031" cy="45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Vibration &amp; AE Signals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2109" y="3845421"/>
            <a:ext cx="7833866" cy="86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42"/>
              </a:lnSpc>
              <a:buFont typeface="Arial"/>
              <a:buChar char="•"/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Vibration showed higher variability and pronounced spikes (increased chatter).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2109" y="4830664"/>
            <a:ext cx="7833866" cy="86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279" indent="-165140" lvl="1">
              <a:lnSpc>
                <a:spcPts val="3542"/>
              </a:lnSpc>
              <a:buFont typeface="Arial"/>
              <a:buChar char="•"/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Acoustic Emission displayed more frequent burst events and elevated high-frequency activity (micro-fractures).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091267" y="5971804"/>
            <a:ext cx="8635550" cy="2920571"/>
            <a:chOff x="0" y="0"/>
            <a:chExt cx="10445155" cy="353258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445115" cy="3532632"/>
            </a:xfrm>
            <a:custGeom>
              <a:avLst/>
              <a:gdLst/>
              <a:ahLst/>
              <a:cxnLst/>
              <a:rect r="r" b="b" t="t" l="l"/>
              <a:pathLst>
                <a:path h="3532632" w="10445115">
                  <a:moveTo>
                    <a:pt x="0" y="0"/>
                  </a:moveTo>
                  <a:lnTo>
                    <a:pt x="10445115" y="0"/>
                  </a:lnTo>
                  <a:lnTo>
                    <a:pt x="10445115" y="3532632"/>
                  </a:lnTo>
                  <a:lnTo>
                    <a:pt x="0" y="3532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0164" y="604540"/>
            <a:ext cx="12295309" cy="88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99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Feature Performance and Correlation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0164" y="1781919"/>
            <a:ext cx="16627674" cy="8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engineered features provided a stable representation of wear-related variations, with strong correlations identified between key features and tool degradation.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58985" y="2821684"/>
            <a:ext cx="7760531" cy="7153275"/>
            <a:chOff x="0" y="0"/>
            <a:chExt cx="9575800" cy="88265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575800" cy="8826500"/>
            </a:xfrm>
            <a:custGeom>
              <a:avLst/>
              <a:gdLst/>
              <a:ahLst/>
              <a:cxnLst/>
              <a:rect r="r" b="b" t="t" l="l"/>
              <a:pathLst>
                <a:path h="8826500" w="9575800">
                  <a:moveTo>
                    <a:pt x="0" y="0"/>
                  </a:moveTo>
                  <a:lnTo>
                    <a:pt x="9575800" y="0"/>
                  </a:lnTo>
                  <a:lnTo>
                    <a:pt x="9575800" y="8826500"/>
                  </a:lnTo>
                  <a:lnTo>
                    <a:pt x="0" y="8826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1252299" y="3167435"/>
            <a:ext cx="355699" cy="355699"/>
          </a:xfrm>
          <a:custGeom>
            <a:avLst/>
            <a:gdLst/>
            <a:ahLst/>
            <a:cxnLst/>
            <a:rect r="r" b="b" t="t" l="l"/>
            <a:pathLst>
              <a:path h="355699" w="355699">
                <a:moveTo>
                  <a:pt x="0" y="0"/>
                </a:moveTo>
                <a:lnTo>
                  <a:pt x="355698" y="0"/>
                </a:lnTo>
                <a:lnTo>
                  <a:pt x="355698" y="355699"/>
                </a:lnTo>
                <a:lnTo>
                  <a:pt x="0" y="35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34081" y="3131492"/>
            <a:ext cx="2964805" cy="40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Time-Domain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7998" y="3682007"/>
            <a:ext cx="5859216" cy="8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RMS, standard deviation, and peak-to-peak amplitude increased consistently with wear.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252299" y="5008439"/>
            <a:ext cx="355699" cy="355699"/>
          </a:xfrm>
          <a:custGeom>
            <a:avLst/>
            <a:gdLst/>
            <a:ahLst/>
            <a:cxnLst/>
            <a:rect r="r" b="b" t="t" l="l"/>
            <a:pathLst>
              <a:path h="355699" w="355699">
                <a:moveTo>
                  <a:pt x="0" y="0"/>
                </a:moveTo>
                <a:lnTo>
                  <a:pt x="355698" y="0"/>
                </a:lnTo>
                <a:lnTo>
                  <a:pt x="355698" y="355699"/>
                </a:lnTo>
                <a:lnTo>
                  <a:pt x="0" y="35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34081" y="4972496"/>
            <a:ext cx="2964805" cy="40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Frequency-Domain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7998" y="5635074"/>
            <a:ext cx="5874412" cy="86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Spectral centroid and band-power captured the energy shift toward higher frequencies.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1252299" y="6849442"/>
            <a:ext cx="355699" cy="355699"/>
          </a:xfrm>
          <a:custGeom>
            <a:avLst/>
            <a:gdLst/>
            <a:ahLst/>
            <a:cxnLst/>
            <a:rect r="r" b="b" t="t" l="l"/>
            <a:pathLst>
              <a:path h="355699" w="355699">
                <a:moveTo>
                  <a:pt x="0" y="0"/>
                </a:moveTo>
                <a:lnTo>
                  <a:pt x="355698" y="0"/>
                </a:lnTo>
                <a:lnTo>
                  <a:pt x="355698" y="355699"/>
                </a:lnTo>
                <a:lnTo>
                  <a:pt x="0" y="355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94" t="0" r="-789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934081" y="6813500"/>
            <a:ext cx="2964805" cy="40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Strongest Indicators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07998" y="7361745"/>
            <a:ext cx="5533132" cy="131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RMS force, vibration variance, spectral centroid, and AE energy were validated as strong indicators of tool condition.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6012" y="6562109"/>
            <a:ext cx="8427988" cy="3119392"/>
            <a:chOff x="0" y="0"/>
            <a:chExt cx="10904538" cy="40360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904601" cy="4036060"/>
            </a:xfrm>
            <a:custGeom>
              <a:avLst/>
              <a:gdLst/>
              <a:ahLst/>
              <a:cxnLst/>
              <a:rect r="r" b="b" t="t" l="l"/>
              <a:pathLst>
                <a:path h="4036060" w="10904601">
                  <a:moveTo>
                    <a:pt x="0" y="0"/>
                  </a:moveTo>
                  <a:lnTo>
                    <a:pt x="10904601" y="0"/>
                  </a:lnTo>
                  <a:lnTo>
                    <a:pt x="10904601" y="4036060"/>
                  </a:lnTo>
                  <a:lnTo>
                    <a:pt x="0" y="403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" r="0" b="-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03110" y="2705546"/>
            <a:ext cx="8178404" cy="1923306"/>
            <a:chOff x="0" y="0"/>
            <a:chExt cx="10904538" cy="2564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03110" y="2676971"/>
            <a:ext cx="8178404" cy="114300"/>
            <a:chOff x="0" y="0"/>
            <a:chExt cx="10904538" cy="15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85427" y="2398662"/>
            <a:ext cx="613768" cy="613767"/>
            <a:chOff x="0" y="0"/>
            <a:chExt cx="818357" cy="8183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03110" y="5140226"/>
            <a:ext cx="8178404" cy="1923306"/>
            <a:chOff x="0" y="0"/>
            <a:chExt cx="10904538" cy="25644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03110" y="5111651"/>
            <a:ext cx="8178404" cy="114300"/>
            <a:chOff x="0" y="0"/>
            <a:chExt cx="10904538" cy="152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85427" y="4833342"/>
            <a:ext cx="613768" cy="613768"/>
            <a:chOff x="0" y="0"/>
            <a:chExt cx="818357" cy="8183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403110" y="7574905"/>
            <a:ext cx="8178404" cy="1923306"/>
            <a:chOff x="0" y="0"/>
            <a:chExt cx="10904538" cy="25644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904601" cy="2564384"/>
            </a:xfrm>
            <a:custGeom>
              <a:avLst/>
              <a:gdLst/>
              <a:ahLst/>
              <a:cxnLst/>
              <a:rect r="r" b="b" t="t" l="l"/>
              <a:pathLst>
                <a:path h="2564384" w="10904601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721721" y="0"/>
                  </a:lnTo>
                  <a:cubicBezTo>
                    <a:pt x="10822686" y="0"/>
                    <a:pt x="10904601" y="81915"/>
                    <a:pt x="10904601" y="182880"/>
                  </a:cubicBezTo>
                  <a:lnTo>
                    <a:pt x="10904601" y="2381504"/>
                  </a:lnTo>
                  <a:cubicBezTo>
                    <a:pt x="10904601" y="2482469"/>
                    <a:pt x="10822686" y="2564384"/>
                    <a:pt x="10721721" y="2564384"/>
                  </a:cubicBezTo>
                  <a:lnTo>
                    <a:pt x="182880" y="2564384"/>
                  </a:lnTo>
                  <a:cubicBezTo>
                    <a:pt x="81915" y="2564384"/>
                    <a:pt x="0" y="2482469"/>
                    <a:pt x="0" y="2381504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403110" y="7546330"/>
            <a:ext cx="8178404" cy="114300"/>
            <a:chOff x="0" y="0"/>
            <a:chExt cx="10904538" cy="152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04474" cy="152400"/>
            </a:xfrm>
            <a:custGeom>
              <a:avLst/>
              <a:gdLst/>
              <a:ahLst/>
              <a:cxnLst/>
              <a:rect r="r" b="b" t="t" l="l"/>
              <a:pathLst>
                <a:path h="152400" w="10904474">
                  <a:moveTo>
                    <a:pt x="0" y="40894"/>
                  </a:moveTo>
                  <a:cubicBezTo>
                    <a:pt x="0" y="18288"/>
                    <a:pt x="18288" y="0"/>
                    <a:pt x="40894" y="0"/>
                  </a:cubicBezTo>
                  <a:lnTo>
                    <a:pt x="10863580" y="0"/>
                  </a:lnTo>
                  <a:cubicBezTo>
                    <a:pt x="10886187" y="0"/>
                    <a:pt x="10904474" y="18288"/>
                    <a:pt x="10904474" y="40894"/>
                  </a:cubicBezTo>
                  <a:lnTo>
                    <a:pt x="10904474" y="111506"/>
                  </a:lnTo>
                  <a:cubicBezTo>
                    <a:pt x="10904474" y="134112"/>
                    <a:pt x="10886187" y="152400"/>
                    <a:pt x="10863580" y="152400"/>
                  </a:cubicBezTo>
                  <a:lnTo>
                    <a:pt x="40894" y="152400"/>
                  </a:lnTo>
                  <a:cubicBezTo>
                    <a:pt x="18288" y="152400"/>
                    <a:pt x="0" y="134112"/>
                    <a:pt x="0" y="111506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185427" y="7268021"/>
            <a:ext cx="613768" cy="613767"/>
            <a:chOff x="0" y="0"/>
            <a:chExt cx="818357" cy="81835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8388" cy="818388"/>
            </a:xfrm>
            <a:custGeom>
              <a:avLst/>
              <a:gdLst/>
              <a:ahLst/>
              <a:cxnLst/>
              <a:rect r="r" b="b" t="t" l="l"/>
              <a:pathLst>
                <a:path h="818388" w="818388">
                  <a:moveTo>
                    <a:pt x="0" y="409194"/>
                  </a:moveTo>
                  <a:cubicBezTo>
                    <a:pt x="0" y="183134"/>
                    <a:pt x="183134" y="0"/>
                    <a:pt x="409194" y="0"/>
                  </a:cubicBezTo>
                  <a:cubicBezTo>
                    <a:pt x="635254" y="0"/>
                    <a:pt x="818388" y="183134"/>
                    <a:pt x="818388" y="409194"/>
                  </a:cubicBezTo>
                  <a:cubicBezTo>
                    <a:pt x="818388" y="635254"/>
                    <a:pt x="635127" y="818388"/>
                    <a:pt x="409194" y="818388"/>
                  </a:cubicBezTo>
                  <a:cubicBezTo>
                    <a:pt x="183261" y="818388"/>
                    <a:pt x="0" y="635127"/>
                    <a:pt x="0" y="409194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957683" y="2603113"/>
            <a:ext cx="6273852" cy="3756503"/>
          </a:xfrm>
          <a:custGeom>
            <a:avLst/>
            <a:gdLst/>
            <a:ahLst/>
            <a:cxnLst/>
            <a:rect r="r" b="b" t="t" l="l"/>
            <a:pathLst>
              <a:path h="3756503" w="6273852">
                <a:moveTo>
                  <a:pt x="0" y="0"/>
                </a:moveTo>
                <a:lnTo>
                  <a:pt x="6273852" y="0"/>
                </a:lnTo>
                <a:lnTo>
                  <a:pt x="6273852" y="3756503"/>
                </a:lnTo>
                <a:lnTo>
                  <a:pt x="0" y="3756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8" r="0" b="-208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16012" y="524470"/>
            <a:ext cx="1584257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Model Performance: Lasso Regression Baseline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6012" y="1525340"/>
            <a:ext cx="16855976" cy="8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Lasso regression provided an interpretable and stable baseline for tool wear estimation, effectively capturing the dominant wear-related behavior.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9529" y="2475905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36175" y="3188345"/>
            <a:ext cx="2557314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Stable Prediction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36175" y="3655219"/>
            <a:ext cx="7712274" cy="8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Predicted wear values followed the general trend of the measured data, confirming the model's capability.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69529" y="4910584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36175" y="5623024"/>
            <a:ext cx="4163020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Regularization Benefit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36175" y="6089897"/>
            <a:ext cx="7712274" cy="85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Lasso effectively removed redundant features, improving generalization and demonstrating a strong baseline.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69529" y="7345264"/>
            <a:ext cx="245418" cy="38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36175" y="8057704"/>
            <a:ext cx="5069757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 Bold"/>
                <a:ea typeface="Alice Bold"/>
                <a:cs typeface="Alice Bold"/>
                <a:sym typeface="Alice Bold"/>
              </a:rPr>
              <a:t>Key Features Identified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6175" y="8524577"/>
            <a:ext cx="7712274" cy="13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19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Lasso coefficients highlighted force RMS, vibration variance, spectral centroid, and AE energy as the most influential features.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DAG4RP99jb8</dc:identifier>
  <dcterms:modified xsi:type="dcterms:W3CDTF">2011-08-01T06:04:30Z</dcterms:modified>
  <cp:revision>1</cp:revision>
  <dc:title>Predictive-Maintenance-of-CNC-Milling-Machine.pptx</dc:title>
</cp:coreProperties>
</file>